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0" r:id="rId4"/>
    <p:sldId id="271" r:id="rId5"/>
    <p:sldId id="272" r:id="rId6"/>
    <p:sldId id="273" r:id="rId7"/>
    <p:sldId id="269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162"/>
    <a:srgbClr val="1B325D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7F48F4-9979-4BDD-9E6E-0D3529C1119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9: </a:t>
            </a:r>
            <a:r>
              <a:rPr lang="en-US" dirty="0" smtClean="0"/>
              <a:t>Employee Grievances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30 minutes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1475" y="6507331"/>
            <a:ext cx="8847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Employee Grievance Policies</a:t>
            </a:r>
          </a:p>
          <a:p>
            <a:r>
              <a:rPr lang="en-US" sz="2400" dirty="0" smtClean="0"/>
              <a:t>Topic 2 </a:t>
            </a:r>
            <a:r>
              <a:rPr lang="en-US" sz="2400" dirty="0" smtClean="0"/>
              <a:t>–Employee </a:t>
            </a:r>
            <a:r>
              <a:rPr lang="en-US" sz="2400" dirty="0" smtClean="0"/>
              <a:t>Grievance Procedures</a:t>
            </a:r>
          </a:p>
          <a:p>
            <a:r>
              <a:rPr lang="en-US" sz="2400" dirty="0" smtClean="0"/>
              <a:t>Topic 3 – Informal Dispute Resolution</a:t>
            </a:r>
          </a:p>
          <a:p>
            <a:r>
              <a:rPr lang="en-US" sz="2400" dirty="0" smtClean="0"/>
              <a:t>Topic 4 – Formal Grievances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9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9 </a:t>
            </a:r>
            <a:r>
              <a:rPr lang="en-US" b="1" dirty="0" smtClean="0"/>
              <a:t>Topics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44" y="4214082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Employee Grievance Policies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708566" cy="39512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Matters and disputes presented </a:t>
            </a:r>
            <a:r>
              <a:rPr lang="en-US" dirty="0" smtClean="0"/>
              <a:t>by </a:t>
            </a:r>
            <a:r>
              <a:rPr lang="en-US" dirty="0"/>
              <a:t>employees will be equitably and impartially resolved in a timely </a:t>
            </a:r>
            <a:r>
              <a:rPr lang="en-US" dirty="0" smtClean="0"/>
              <a:t>manner</a:t>
            </a:r>
          </a:p>
          <a:p>
            <a:pPr marL="0" lvl="0" indent="0">
              <a:buNone/>
            </a:pPr>
            <a:endParaRPr lang="en-US" sz="1200" dirty="0"/>
          </a:p>
          <a:p>
            <a:pPr lvl="0"/>
            <a:r>
              <a:rPr lang="en-US" dirty="0"/>
              <a:t>Alternative Dispute Resolution (ADR) processes will be fully supported and shall be free from restraint, interference, coercion, discrimination or </a:t>
            </a:r>
            <a:r>
              <a:rPr lang="en-US" dirty="0" smtClean="0"/>
              <a:t>reprisal</a:t>
            </a:r>
          </a:p>
          <a:p>
            <a:pPr marL="0" lvl="0" indent="0">
              <a:buNone/>
            </a:pPr>
            <a:endParaRPr lang="en-US" sz="1200" dirty="0"/>
          </a:p>
          <a:p>
            <a:pPr lvl="0"/>
            <a:r>
              <a:rPr lang="en-US" dirty="0"/>
              <a:t>“Employee,” for purposes of </a:t>
            </a:r>
            <a:r>
              <a:rPr lang="en-US" dirty="0" smtClean="0"/>
              <a:t>the </a:t>
            </a:r>
            <a:r>
              <a:rPr lang="en-US" dirty="0"/>
              <a:t>Employee Grievances policy, includes any </a:t>
            </a:r>
            <a:r>
              <a:rPr lang="en-US" dirty="0" smtClean="0"/>
              <a:t>employee covered </a:t>
            </a:r>
            <a:r>
              <a:rPr lang="en-US" dirty="0"/>
              <a:t>by DCIPS, except for </a:t>
            </a:r>
            <a:r>
              <a:rPr lang="en-US" dirty="0" smtClean="0"/>
              <a:t>DISES employees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Employee Grievance Policies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275" y="3718709"/>
            <a:ext cx="3289464" cy="22050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1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Employee Grievance Procedures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5812971" cy="39512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Component-specific grievance procedures:</a:t>
            </a:r>
          </a:p>
          <a:p>
            <a:pPr marL="0" lv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Conform to Volume 2014</a:t>
            </a:r>
          </a:p>
          <a:p>
            <a:pPr lvl="1"/>
            <a:r>
              <a:rPr lang="en-US" dirty="0" smtClean="0"/>
              <a:t>Identify list of subjects that cannot be grieved</a:t>
            </a:r>
          </a:p>
          <a:p>
            <a:pPr lvl="1"/>
            <a:r>
              <a:rPr lang="en-US" dirty="0" smtClean="0"/>
              <a:t>Provide an Alternative Dispute Resolution (ADR) program</a:t>
            </a:r>
          </a:p>
          <a:p>
            <a:pPr lvl="1"/>
            <a:r>
              <a:rPr lang="en-US" dirty="0" smtClean="0"/>
              <a:t>Entitle employees to present grievances and represent themselves, or be represented by someone of their choice, with Component approval</a:t>
            </a:r>
          </a:p>
          <a:p>
            <a:pPr lvl="1"/>
            <a:r>
              <a:rPr lang="en-US" dirty="0" smtClean="0"/>
              <a:t>Provide for informal dispute resolution and formal grievance procedures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subjects cannot be grieved?</a:t>
            </a:r>
          </a:p>
          <a:p>
            <a:pPr marL="0" lvl="0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Employee Grievance Procedures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227" y="2980705"/>
            <a:ext cx="2117766" cy="317664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6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Informal Dispute Resolution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14800" y="2240704"/>
            <a:ext cx="4883690" cy="39512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Component-specific procedures must include:</a:t>
            </a:r>
          </a:p>
          <a:p>
            <a:pPr marL="0" lvl="0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Steps an employee </a:t>
            </a:r>
            <a:r>
              <a:rPr lang="en-US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follow to informally present a work-related matter</a:t>
            </a:r>
          </a:p>
          <a:p>
            <a:pPr lvl="1"/>
            <a:r>
              <a:rPr lang="en-US" dirty="0" smtClean="0"/>
              <a:t>Established timelines</a:t>
            </a:r>
            <a:endParaRPr lang="en-US" dirty="0" smtClean="0"/>
          </a:p>
          <a:p>
            <a:pPr lvl="1"/>
            <a:r>
              <a:rPr lang="en-US" dirty="0" smtClean="0"/>
              <a:t>Use of a neutral party</a:t>
            </a:r>
          </a:p>
          <a:p>
            <a:pPr lvl="1"/>
            <a:r>
              <a:rPr lang="en-US" dirty="0" smtClean="0"/>
              <a:t>Documentation requirements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Informal Dispute Resolution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2647182"/>
            <a:ext cx="3446850" cy="22979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1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Formal Grievances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maximum number of days after the conclusion of the informal grievance procedure - or, if no informal grievance procedure was used, the act or event in question - by which the employee must file a formal grievance? 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the remedy sought by the grievant in a formal grievance include a request for disciplinary or other action affecting another employee?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file maintained for each written formal grievance should be retained for how long? </a:t>
            </a:r>
          </a:p>
        </p:txBody>
      </p:sp>
    </p:spTree>
    <p:extLst>
      <p:ext uri="{BB962C8B-B14F-4D97-AF65-F5344CB8AC3E}">
        <p14:creationId xmlns:p14="http://schemas.microsoft.com/office/powerpoint/2010/main" val="4660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9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681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9 </a:t>
            </a:r>
            <a:r>
              <a:rPr lang="en-US" b="1" dirty="0" smtClean="0"/>
              <a:t>Review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48" y="4350524"/>
            <a:ext cx="2761517" cy="18580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098971" y="6507331"/>
            <a:ext cx="10272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10- 7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Employee Grievances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Topic 1 – Employee Grievance Policies</a:t>
            </a:r>
          </a:p>
          <a:p>
            <a:r>
              <a:rPr lang="en-US" sz="2400" dirty="0" smtClean="0"/>
              <a:t>Topic </a:t>
            </a:r>
            <a:r>
              <a:rPr lang="en-US" sz="2400" dirty="0"/>
              <a:t>2 </a:t>
            </a:r>
            <a:r>
              <a:rPr lang="en-US" sz="2400" dirty="0" smtClean="0"/>
              <a:t>–Employee </a:t>
            </a:r>
            <a:r>
              <a:rPr lang="en-US" sz="2400" dirty="0" smtClean="0"/>
              <a:t>Grievance Procedures</a:t>
            </a:r>
          </a:p>
          <a:p>
            <a:r>
              <a:rPr lang="en-US" sz="2400" dirty="0" smtClean="0"/>
              <a:t>Topic 3 – Informal Dispute Resolution</a:t>
            </a:r>
          </a:p>
          <a:p>
            <a:r>
              <a:rPr lang="en-US" sz="2400" dirty="0" smtClean="0"/>
              <a:t>Topic 4 – Formal Grievances</a:t>
            </a:r>
          </a:p>
        </p:txBody>
      </p:sp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355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Pro</vt:lpstr>
      <vt:lpstr>Office Theme</vt:lpstr>
      <vt:lpstr>Lesson 9: Employee Grievances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79</cp:revision>
  <dcterms:created xsi:type="dcterms:W3CDTF">2011-10-04T13:06:12Z</dcterms:created>
  <dcterms:modified xsi:type="dcterms:W3CDTF">2015-11-25T16:25:43Z</dcterms:modified>
</cp:coreProperties>
</file>